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2" r:id="rId10"/>
    <p:sldId id="265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D46040-FFB9-4991-B10E-FD9AA1ED82C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Tools of Astronomy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astronomers study space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Chandra X-Ray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Unmanned satellite launched in 1999</a:t>
            </a:r>
          </a:p>
          <a:p>
            <a:r>
              <a:rPr lang="en-US" dirty="0" smtClean="0"/>
              <a:t>Located outside of Earth’s atmosphere</a:t>
            </a:r>
          </a:p>
          <a:p>
            <a:r>
              <a:rPr lang="en-US" dirty="0" smtClean="0"/>
              <a:t>Studies X-ray emissions from supernovas, black holes, neutron stars, etc.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4596917"/>
            <a:ext cx="2990850" cy="226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5715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Sagittarius A- </a:t>
            </a:r>
            <a:r>
              <a:rPr lang="en-US" dirty="0" err="1" smtClean="0"/>
              <a:t>supermassive</a:t>
            </a:r>
            <a:r>
              <a:rPr lang="en-US" dirty="0" smtClean="0"/>
              <a:t> black hole at center of Milky Way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800600" y="6400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Hubble Space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outside of Earth’s atmosphere (about 350 miles or 589 Km above surface), so it can “see” more</a:t>
            </a:r>
          </a:p>
          <a:p>
            <a:r>
              <a:rPr lang="en-US" dirty="0" smtClean="0"/>
              <a:t>Orbits Earth once every 97 minutes</a:t>
            </a:r>
          </a:p>
          <a:p>
            <a:r>
              <a:rPr lang="en-US" dirty="0" smtClean="0"/>
              <a:t>Can detect UV, visible and infrared forms of EMR</a:t>
            </a:r>
          </a:p>
          <a:p>
            <a:r>
              <a:rPr lang="en-US" dirty="0" smtClean="0"/>
              <a:t>Solar-powered</a:t>
            </a:r>
            <a:endParaRPr lang="en-US" dirty="0"/>
          </a:p>
        </p:txBody>
      </p:sp>
      <p:pic>
        <p:nvPicPr>
          <p:cNvPr id="20486" name="Picture 6" descr="http://images.google.com/url?source=imgres&amp;ct=img&amp;q=http://blogs.nature.com/news/thegreatbeyond/hubble.jpg&amp;usg=AFQjCNGECUfyN0zABMTVBoOIlIvp0EsV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38600"/>
            <a:ext cx="38100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6596390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http://blogs.nature.com/news/thegreatbeyond/hubble.jpg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Webb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Successor to Hubble</a:t>
            </a:r>
          </a:p>
          <a:p>
            <a:r>
              <a:rPr lang="en-US" dirty="0" smtClean="0"/>
              <a:t>Will observe infrared light from faint and very distant objects</a:t>
            </a:r>
          </a:p>
          <a:p>
            <a:r>
              <a:rPr lang="en-US" dirty="0" smtClean="0"/>
              <a:t>Will be much further away from Earth (about 1.5 million km) than Hubble</a:t>
            </a:r>
          </a:p>
          <a:p>
            <a:r>
              <a:rPr lang="en-US" dirty="0" smtClean="0"/>
              <a:t>Launch during 2014?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3714296"/>
            <a:ext cx="4143375" cy="314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Electromagnetic Radiation (EMR)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 smtClean="0"/>
              <a:t>Light can travel through empty space</a:t>
            </a:r>
          </a:p>
          <a:p>
            <a:r>
              <a:rPr lang="en-US" dirty="0" smtClean="0"/>
              <a:t>All EMR travels at the speed of light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3 x 10</a:t>
            </a:r>
            <a:r>
              <a:rPr lang="en-US" baseline="30000" dirty="0" smtClean="0"/>
              <a:t>8</a:t>
            </a:r>
            <a:r>
              <a:rPr lang="en-US" dirty="0" smtClean="0"/>
              <a:t> m/sec</a:t>
            </a:r>
          </a:p>
          <a:p>
            <a:r>
              <a:rPr lang="en-US" dirty="0" smtClean="0"/>
              <a:t>Astronomers study different types of EMR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4338" name="Picture 2" descr="http://mail.jsd.k12.ca.us/bf/bflibrary/images/electromagnetic-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563880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305800" cy="3246120"/>
          </a:xfrm>
        </p:spPr>
        <p:txBody>
          <a:bodyPr/>
          <a:lstStyle/>
          <a:p>
            <a:r>
              <a:rPr lang="en-US" dirty="0" smtClean="0"/>
              <a:t>Different types of EMR are classified according to wavelength and frequency</a:t>
            </a:r>
          </a:p>
          <a:p>
            <a:pPr lvl="1"/>
            <a:r>
              <a:rPr lang="en-US" dirty="0" smtClean="0"/>
              <a:t>Wavelength (</a:t>
            </a:r>
            <a:r>
              <a:rPr lang="el-GR" dirty="0" smtClean="0"/>
              <a:t>λ</a:t>
            </a:r>
            <a:r>
              <a:rPr lang="en-US" dirty="0" smtClean="0"/>
              <a:t>)- distance between 2 peaks</a:t>
            </a:r>
          </a:p>
          <a:p>
            <a:pPr lvl="1"/>
            <a:r>
              <a:rPr lang="en-US" dirty="0" smtClean="0"/>
              <a:t>Frequency (f)- # of waves occurring per second</a:t>
            </a:r>
          </a:p>
          <a:p>
            <a:r>
              <a:rPr lang="en-US" dirty="0" smtClean="0"/>
              <a:t>Look at the diagram below- which color has the longest wavelength?  (red) Shortest wavelength? (violet)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electricalfun.net/visible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48200"/>
            <a:ext cx="7086600" cy="4991101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838200" y="6172200"/>
            <a:ext cx="990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700 nm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6172200"/>
            <a:ext cx="990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400 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basics</a:t>
            </a:r>
            <a:endParaRPr lang="en-US" dirty="0"/>
          </a:p>
        </p:txBody>
      </p:sp>
      <p:pic>
        <p:nvPicPr>
          <p:cNvPr id="29700" name="Picture 4" descr="http://www.bom.gov.au/weather/radar/about/images/waveleng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3810000" cy="2600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464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wave with 4 cycles per second:   [                                                             ]</a:t>
            </a:r>
          </a:p>
          <a:p>
            <a:r>
              <a:rPr lang="en-US" dirty="0" smtClean="0"/>
              <a:t>Draw a wave with 10 cycles per second: [                                                              ]</a:t>
            </a:r>
          </a:p>
          <a:p>
            <a:r>
              <a:rPr lang="en-US" dirty="0" smtClean="0"/>
              <a:t>Which wave has the shorter wavelength? </a:t>
            </a:r>
          </a:p>
          <a:p>
            <a:r>
              <a:rPr lang="en-US" dirty="0" smtClean="0"/>
              <a:t>Which wave has the longer wavelength?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Telescopes: Refractors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Astronomers use two main types of telescopes to gather and study visible light: refractors and reflectors</a:t>
            </a:r>
          </a:p>
          <a:p>
            <a:r>
              <a:rPr lang="en-US" dirty="0" smtClean="0"/>
              <a:t>REFRACTORS</a:t>
            </a:r>
          </a:p>
          <a:p>
            <a:pPr lvl="1"/>
            <a:r>
              <a:rPr lang="en-US" dirty="0" smtClean="0"/>
              <a:t>Use at least two convex lenses to magnify an image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images.google.com/url?source=imgres&amp;ct=img&amp;q=http://www.indepthinfo.com/telescopes/images/refracting-telescope.jpg&amp;usg=AFQjCNHlR7YjqkXN8M1ajWwKYfTNY_IV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429000"/>
            <a:ext cx="46863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Telescopes: Reflectors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Use large convex mirrors to magnify an image</a:t>
            </a:r>
          </a:p>
          <a:p>
            <a:r>
              <a:rPr lang="en-US" dirty="0" smtClean="0"/>
              <a:t>Most telescopes are reflectors </a:t>
            </a:r>
            <a:endParaRPr lang="en-US" dirty="0"/>
          </a:p>
        </p:txBody>
      </p:sp>
      <p:pic>
        <p:nvPicPr>
          <p:cNvPr id="18434" name="Picture 2" descr="reflecting telescope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49149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Objective lens or</a:t>
            </a:r>
          </a:p>
          <a:p>
            <a:pPr>
              <a:buNone/>
            </a:pPr>
            <a:r>
              <a:rPr lang="en-US" dirty="0" smtClean="0"/>
              <a:t>mirror gathers light</a:t>
            </a:r>
          </a:p>
          <a:p>
            <a:r>
              <a:rPr lang="en-US" dirty="0" smtClean="0"/>
              <a:t>Eyepiece lens</a:t>
            </a:r>
          </a:p>
          <a:p>
            <a:pPr>
              <a:buNone/>
            </a:pPr>
            <a:r>
              <a:rPr lang="en-US" dirty="0" smtClean="0"/>
              <a:t>focuses light</a:t>
            </a:r>
          </a:p>
          <a:p>
            <a:r>
              <a:rPr lang="en-US" dirty="0" smtClean="0"/>
              <a:t>Light gathering power</a:t>
            </a:r>
          </a:p>
          <a:p>
            <a:pPr>
              <a:buNone/>
            </a:pPr>
            <a:r>
              <a:rPr lang="en-US" dirty="0" smtClean="0"/>
              <a:t>of the lens is related</a:t>
            </a:r>
          </a:p>
          <a:p>
            <a:pPr>
              <a:buNone/>
            </a:pPr>
            <a:r>
              <a:rPr lang="en-US" dirty="0" smtClean="0"/>
              <a:t>to the size of the lens</a:t>
            </a:r>
          </a:p>
          <a:p>
            <a:pPr>
              <a:buNone/>
            </a:pPr>
            <a:r>
              <a:rPr lang="en-US" dirty="0" smtClean="0"/>
              <a:t>– inverse square law</a:t>
            </a:r>
          </a:p>
          <a:p>
            <a:pPr lvl="1"/>
            <a:r>
              <a:rPr lang="en-US" dirty="0" smtClean="0"/>
              <a:t>A = </a:t>
            </a:r>
            <a:r>
              <a:rPr lang="el-GR" dirty="0" smtClean="0"/>
              <a:t>π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</a:p>
          <a:p>
            <a:pPr lvl="1">
              <a:buNone/>
            </a:pPr>
            <a:r>
              <a:rPr lang="en-US" sz="2600" dirty="0" smtClean="0"/>
              <a:t>Double the radius and light gathering power increases 4x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67200" y="1143002"/>
          <a:ext cx="3352800" cy="506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Mirror Radius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Light-gathering power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89120"/>
          </a:xfrm>
        </p:spPr>
        <p:txBody>
          <a:bodyPr/>
          <a:lstStyle/>
          <a:p>
            <a:r>
              <a:rPr lang="en-US" dirty="0" smtClean="0"/>
              <a:t>Most major observatories are located in remote, high</a:t>
            </a:r>
          </a:p>
          <a:p>
            <a:pPr>
              <a:buNone/>
            </a:pPr>
            <a:r>
              <a:rPr lang="en-US" dirty="0" smtClean="0"/>
              <a:t>elevation locations in order to minimize light and</a:t>
            </a:r>
          </a:p>
          <a:p>
            <a:pPr>
              <a:buNone/>
            </a:pPr>
            <a:r>
              <a:rPr lang="en-US" dirty="0" smtClean="0"/>
              <a:t>atmospheric interference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888" y="2819401"/>
            <a:ext cx="4332109" cy="292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69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Radio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Used to study radio waves (not visible light)</a:t>
            </a:r>
          </a:p>
          <a:p>
            <a:r>
              <a:rPr lang="en-US" dirty="0" smtClean="0"/>
              <a:t>Use the same principle as radar</a:t>
            </a:r>
          </a:p>
          <a:p>
            <a:r>
              <a:rPr lang="en-US" dirty="0" smtClean="0"/>
              <a:t>Can be very large</a:t>
            </a:r>
          </a:p>
          <a:p>
            <a:r>
              <a:rPr lang="en-US" dirty="0" smtClean="0"/>
              <a:t>Satellite dishes are kind of like a radio telescope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1600" dirty="0" smtClean="0"/>
              <a:t>Very Large Array in New Mexico</a:t>
            </a:r>
            <a:endParaRPr lang="en-US" sz="1600" dirty="0"/>
          </a:p>
        </p:txBody>
      </p:sp>
      <p:pic>
        <p:nvPicPr>
          <p:cNvPr id="19458" name="Picture 2" descr="radio telescope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81400"/>
            <a:ext cx="3400425" cy="3081136"/>
          </a:xfrm>
          <a:prstGeom prst="rect">
            <a:avLst/>
          </a:prstGeom>
          <a:noFill/>
        </p:spPr>
      </p:pic>
      <p:pic>
        <p:nvPicPr>
          <p:cNvPr id="19460" name="Picture 4" descr="Image of the V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60510"/>
            <a:ext cx="3590925" cy="219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411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The Tools of Astronomy</vt:lpstr>
      <vt:lpstr>Electromagnetic Radiation (EMR)</vt:lpstr>
      <vt:lpstr>EMR continued</vt:lpstr>
      <vt:lpstr>Wave basics</vt:lpstr>
      <vt:lpstr>Telescopes: Refractors</vt:lpstr>
      <vt:lpstr>Telescopes: Reflectors</vt:lpstr>
      <vt:lpstr>Telescopes</vt:lpstr>
      <vt:lpstr>Slide 8</vt:lpstr>
      <vt:lpstr>Radio Telescopes</vt:lpstr>
      <vt:lpstr>Chandra X-Ray Observatory</vt:lpstr>
      <vt:lpstr>Hubble Space Telescope</vt:lpstr>
      <vt:lpstr>James Webb Telescope</vt:lpstr>
    </vt:vector>
  </TitlesOfParts>
  <Company>Amity Regional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Tools of Astronomy</dc:title>
  <dc:creator>Amity</dc:creator>
  <cp:lastModifiedBy>oliwagl</cp:lastModifiedBy>
  <cp:revision>18</cp:revision>
  <dcterms:created xsi:type="dcterms:W3CDTF">2009-02-25T17:56:02Z</dcterms:created>
  <dcterms:modified xsi:type="dcterms:W3CDTF">2011-03-22T12:28:30Z</dcterms:modified>
</cp:coreProperties>
</file>