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5" r:id="rId5"/>
    <p:sldId id="260" r:id="rId6"/>
    <p:sldId id="263" r:id="rId7"/>
    <p:sldId id="266" r:id="rId8"/>
    <p:sldId id="264" r:id="rId9"/>
    <p:sldId id="267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1944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C7B1B-1A54-49D2-BE33-7D50D64F3E52}" type="datetimeFigureOut">
              <a:rPr lang="en-US" smtClean="0"/>
              <a:t>10/31/13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DA7E4-6036-4E51-957F-07421337060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C7B1B-1A54-49D2-BE33-7D50D64F3E52}" type="datetimeFigureOut">
              <a:rPr lang="en-US" smtClean="0"/>
              <a:t>10/31/13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DA7E4-6036-4E51-957F-0742133706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C7B1B-1A54-49D2-BE33-7D50D64F3E52}" type="datetimeFigureOut">
              <a:rPr lang="en-US" smtClean="0"/>
              <a:t>10/31/13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DA7E4-6036-4E51-957F-0742133706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C7B1B-1A54-49D2-BE33-7D50D64F3E52}" type="datetimeFigureOut">
              <a:rPr lang="en-US" smtClean="0"/>
              <a:t>10/31/13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DA7E4-6036-4E51-957F-0742133706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C7B1B-1A54-49D2-BE33-7D50D64F3E52}" type="datetimeFigureOut">
              <a:rPr lang="en-US" smtClean="0"/>
              <a:t>10/31/13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DA7E4-6036-4E51-957F-07421337060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C7B1B-1A54-49D2-BE33-7D50D64F3E52}" type="datetimeFigureOut">
              <a:rPr lang="en-US" smtClean="0"/>
              <a:t>10/31/13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DA7E4-6036-4E51-957F-0742133706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C7B1B-1A54-49D2-BE33-7D50D64F3E52}" type="datetimeFigureOut">
              <a:rPr lang="en-US" smtClean="0"/>
              <a:t>10/31/13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DA7E4-6036-4E51-957F-0742133706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C7B1B-1A54-49D2-BE33-7D50D64F3E52}" type="datetimeFigureOut">
              <a:rPr lang="en-US" smtClean="0"/>
              <a:t>10/31/13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DA7E4-6036-4E51-957F-0742133706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C7B1B-1A54-49D2-BE33-7D50D64F3E52}" type="datetimeFigureOut">
              <a:rPr lang="en-US" smtClean="0"/>
              <a:t>10/31/13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DA7E4-6036-4E51-957F-0742133706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C7B1B-1A54-49D2-BE33-7D50D64F3E52}" type="datetimeFigureOut">
              <a:rPr lang="en-US" smtClean="0"/>
              <a:t>10/31/13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DA7E4-6036-4E51-957F-0742133706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C7B1B-1A54-49D2-BE33-7D50D64F3E52}" type="datetimeFigureOut">
              <a:rPr lang="en-US" smtClean="0"/>
              <a:t>10/31/13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2CDA7E4-6036-4E51-957F-07421337060D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4FC7B1B-1A54-49D2-BE33-7D50D64F3E52}" type="datetimeFigureOut">
              <a:rPr lang="en-US" smtClean="0"/>
              <a:t>10/31/13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2CDA7E4-6036-4E51-957F-07421337060D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6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4" Type="http://schemas.openxmlformats.org/officeDocument/2006/relationships/image" Target="../media/image9.jpeg"/><Relationship Id="rId5" Type="http://schemas.openxmlformats.org/officeDocument/2006/relationships/image" Target="../media/image10.jpeg"/><Relationship Id="rId6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5" Type="http://schemas.openxmlformats.org/officeDocument/2006/relationships/image" Target="../media/image15.jpeg"/><Relationship Id="rId6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21.jpeg"/><Relationship Id="rId5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4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eg"/><Relationship Id="rId3" Type="http://schemas.openxmlformats.org/officeDocument/2006/relationships/image" Target="../media/image27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4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#1_________________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am a pure substance</a:t>
            </a:r>
          </a:p>
          <a:p>
            <a:r>
              <a:rPr lang="en-US" dirty="0" smtClean="0"/>
              <a:t>Made of 2 or more elements bonded together</a:t>
            </a:r>
          </a:p>
          <a:p>
            <a:r>
              <a:rPr lang="en-US" dirty="0" smtClean="0"/>
              <a:t>Examples include glue, water, table salt, sugar, methane</a:t>
            </a:r>
          </a:p>
        </p:txBody>
      </p:sp>
      <p:pic>
        <p:nvPicPr>
          <p:cNvPr id="1028" name="Picture 4" descr="http://www.faqs.org/photo-dict/photofiles/list/1005/1460sugar_cub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9611" y="0"/>
            <a:ext cx="2634389" cy="1971676"/>
          </a:xfrm>
          <a:prstGeom prst="rect">
            <a:avLst/>
          </a:prstGeom>
          <a:noFill/>
        </p:spPr>
      </p:pic>
      <p:pic>
        <p:nvPicPr>
          <p:cNvPr id="1030" name="Picture 6" descr="http://www.idswater.com/Common/header/Img-wat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4181133"/>
            <a:ext cx="1704975" cy="2676867"/>
          </a:xfrm>
          <a:prstGeom prst="rect">
            <a:avLst/>
          </a:prstGeom>
          <a:noFill/>
        </p:spPr>
      </p:pic>
      <p:pic>
        <p:nvPicPr>
          <p:cNvPr id="1032" name="Picture 8" descr="http://eggheadmarketing.files.wordpress.com/2008/02/glu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6600" y="4038600"/>
            <a:ext cx="1749793" cy="2819400"/>
          </a:xfrm>
          <a:prstGeom prst="rect">
            <a:avLst/>
          </a:prstGeom>
          <a:noFill/>
        </p:spPr>
      </p:pic>
      <p:pic>
        <p:nvPicPr>
          <p:cNvPr id="1034" name="Picture 10" descr="http://mysticmedusa.com/wp-content/uploads/2009/03/edible-organic-salt-4-10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27775" y="4482012"/>
            <a:ext cx="2816225" cy="2375988"/>
          </a:xfrm>
          <a:prstGeom prst="rect">
            <a:avLst/>
          </a:prstGeom>
          <a:noFill/>
        </p:spPr>
      </p:pic>
      <p:pic>
        <p:nvPicPr>
          <p:cNvPr id="1036" name="Picture 12" descr="http://www.school-for-champions.com/chemistry/images/hydrocarbon-methane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96200" y="2819400"/>
            <a:ext cx="1447800" cy="14215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#2________________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I’m a combination of 2 or more substances that are NOT chemically combined</a:t>
            </a:r>
          </a:p>
          <a:p>
            <a:r>
              <a:rPr lang="en-US" dirty="0" smtClean="0"/>
              <a:t>I may not appear the same throughout, and my larger particles are easier to separate</a:t>
            </a:r>
          </a:p>
          <a:p>
            <a:r>
              <a:rPr lang="en-US" dirty="0" smtClean="0"/>
              <a:t>Examples include salad dressing, rocks, ice cream, donuts and a bucket of toys</a:t>
            </a:r>
          </a:p>
        </p:txBody>
      </p:sp>
      <p:pic>
        <p:nvPicPr>
          <p:cNvPr id="15362" name="Picture 2" descr="http://www.pollsb.com/photos/o/7800-eva_solo_s_salad_dressing_shak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0"/>
            <a:ext cx="1644650" cy="1644650"/>
          </a:xfrm>
          <a:prstGeom prst="rect">
            <a:avLst/>
          </a:prstGeom>
          <a:noFill/>
        </p:spPr>
      </p:pic>
      <p:pic>
        <p:nvPicPr>
          <p:cNvPr id="15364" name="Picture 4" descr="http://www.carvel.com/images/pictures/HardPkVariety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029200"/>
            <a:ext cx="3962400" cy="1828800"/>
          </a:xfrm>
          <a:prstGeom prst="rect">
            <a:avLst/>
          </a:prstGeom>
          <a:noFill/>
        </p:spPr>
      </p:pic>
      <p:pic>
        <p:nvPicPr>
          <p:cNvPr id="15366" name="Picture 6" descr="http://pigeonbeaks.com/wp-content/uploads/2007/09/pet-rock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99275" y="4613275"/>
            <a:ext cx="2244725" cy="2244725"/>
          </a:xfrm>
          <a:prstGeom prst="rect">
            <a:avLst/>
          </a:prstGeom>
          <a:noFill/>
        </p:spPr>
      </p:pic>
      <p:pic>
        <p:nvPicPr>
          <p:cNvPr id="15370" name="Picture 10" descr="http://lh6.ggpht.com/_aZeYQYeJoUE/SgzSebBc3MI/AAAAAAAADQ4/dTKViwO1Ojs/s576/IMGP6586.JPG"/>
          <p:cNvPicPr>
            <a:picLocks noChangeAspect="1" noChangeArrowheads="1"/>
          </p:cNvPicPr>
          <p:nvPr/>
        </p:nvPicPr>
        <p:blipFill>
          <a:blip r:embed="rId5"/>
          <a:srcRect l="10000" t="20052" r="23333" b="5013"/>
          <a:stretch>
            <a:fillRect/>
          </a:stretch>
        </p:blipFill>
        <p:spPr bwMode="auto">
          <a:xfrm>
            <a:off x="6432989" y="0"/>
            <a:ext cx="2711011" cy="20262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72" name="Picture 12" descr="http://www.blogacause.com/blogacause/resources/actanonverba/homerhfcmercury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76800" y="4276725"/>
            <a:ext cx="1544962" cy="2581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#3______________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am composed of only one type of atom</a:t>
            </a:r>
          </a:p>
          <a:p>
            <a:r>
              <a:rPr lang="en-US" dirty="0" smtClean="0"/>
              <a:t>I am found on the Periodic Table arranged by increasing atomic #</a:t>
            </a:r>
          </a:p>
          <a:p>
            <a:r>
              <a:rPr lang="en-US" dirty="0" smtClean="0"/>
              <a:t>The atomic # = the amount of protons I have</a:t>
            </a:r>
          </a:p>
          <a:p>
            <a:r>
              <a:rPr lang="en-US" dirty="0" smtClean="0"/>
              <a:t>Examples include U, Ni, Au, Hg, and S</a:t>
            </a:r>
            <a:endParaRPr lang="en-US" dirty="0"/>
          </a:p>
        </p:txBody>
      </p:sp>
      <p:pic>
        <p:nvPicPr>
          <p:cNvPr id="16386" name="Picture 2" descr="http://www.brent-krueger.com/images/2004%20Uncirc%20Nickel%20obverse-g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5334000"/>
            <a:ext cx="1275824" cy="1257300"/>
          </a:xfrm>
          <a:prstGeom prst="rect">
            <a:avLst/>
          </a:prstGeom>
          <a:noFill/>
        </p:spPr>
      </p:pic>
      <p:pic>
        <p:nvPicPr>
          <p:cNvPr id="16388" name="Picture 4" descr="http://periodictable.com/Samples/092.19/s12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5199" y="5029199"/>
            <a:ext cx="1828801" cy="1828801"/>
          </a:xfrm>
          <a:prstGeom prst="rect">
            <a:avLst/>
          </a:prstGeom>
          <a:noFill/>
        </p:spPr>
      </p:pic>
      <p:pic>
        <p:nvPicPr>
          <p:cNvPr id="16390" name="Picture 6" descr="http://www.topnews.in/files/gold-bar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00800" y="0"/>
            <a:ext cx="2743200" cy="2057400"/>
          </a:xfrm>
          <a:prstGeom prst="rect">
            <a:avLst/>
          </a:prstGeom>
          <a:noFill/>
        </p:spPr>
      </p:pic>
      <p:pic>
        <p:nvPicPr>
          <p:cNvPr id="16392" name="Picture 8" descr="http://www.ramehart.com/newsletters/mercury_drop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19600" y="5257800"/>
            <a:ext cx="1729596" cy="1600200"/>
          </a:xfrm>
          <a:prstGeom prst="rect">
            <a:avLst/>
          </a:prstGeom>
          <a:noFill/>
        </p:spPr>
      </p:pic>
      <p:pic>
        <p:nvPicPr>
          <p:cNvPr id="16394" name="Picture 10" descr="http://easycalculation.com/chemistry/elements/images/sulfur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05000" y="4724400"/>
            <a:ext cx="2162175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#4______________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am a bond that forms between nonmetals</a:t>
            </a:r>
          </a:p>
          <a:p>
            <a:r>
              <a:rPr lang="en-US" dirty="0" smtClean="0"/>
              <a:t>This type of bond involves sharing pairs of electrons</a:t>
            </a:r>
          </a:p>
          <a:p>
            <a:r>
              <a:rPr lang="en-US" dirty="0" smtClean="0"/>
              <a:t>Both nonmetals need 8 electrons to be “happy” (unless you’re Hydrogen, of course!)</a:t>
            </a:r>
          </a:p>
          <a:p>
            <a:r>
              <a:rPr lang="en-US" dirty="0" smtClean="0"/>
              <a:t>I form mostly liquids and gases</a:t>
            </a:r>
            <a:endParaRPr lang="en-US" dirty="0"/>
          </a:p>
        </p:txBody>
      </p:sp>
      <p:pic>
        <p:nvPicPr>
          <p:cNvPr id="1026" name="Picture 2" descr="File:Covalent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886200"/>
            <a:ext cx="2844763" cy="3423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638800" y="6019800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Methane CH</a:t>
            </a:r>
            <a:r>
              <a:rPr lang="en-US" baseline="-25000" dirty="0" smtClean="0"/>
              <a:t>4</a:t>
            </a:r>
            <a:endParaRPr lang="en-US" baseline="-25000" dirty="0"/>
          </a:p>
        </p:txBody>
      </p:sp>
      <p:pic>
        <p:nvPicPr>
          <p:cNvPr id="1028" name="Picture 4" descr="http://4.bp.blogspot.com/-B-YM-YT1IZM/TevnEvD-_tI/AAAAAAAAAEc/7rb5i-07Q1w/s1600/watermol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191000"/>
            <a:ext cx="2924175" cy="292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20808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#5_______________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am a combination of 2 or more substances that are only physically (NOT chemically) combined</a:t>
            </a:r>
          </a:p>
          <a:p>
            <a:r>
              <a:rPr lang="en-US" dirty="0" smtClean="0"/>
              <a:t>I have smaller particles</a:t>
            </a:r>
          </a:p>
          <a:p>
            <a:r>
              <a:rPr lang="en-US" dirty="0" smtClean="0"/>
              <a:t>I appear to have the same composition throughout</a:t>
            </a:r>
          </a:p>
          <a:p>
            <a:r>
              <a:rPr lang="en-US" dirty="0" smtClean="0"/>
              <a:t>Examples are air, stainless steel, sweetened iced tea, smoke</a:t>
            </a:r>
            <a:endParaRPr lang="en-US" dirty="0"/>
          </a:p>
        </p:txBody>
      </p:sp>
      <p:pic>
        <p:nvPicPr>
          <p:cNvPr id="17410" name="Picture 2" descr="http://picture.sensitivelight.com/smoke2/coloured_smoke_art__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4425" y="685800"/>
            <a:ext cx="1679575" cy="1132214"/>
          </a:xfrm>
          <a:prstGeom prst="rect">
            <a:avLst/>
          </a:prstGeom>
          <a:noFill/>
        </p:spPr>
      </p:pic>
      <p:pic>
        <p:nvPicPr>
          <p:cNvPr id="17412" name="Picture 4" descr="http://www.magazine.ucla.edu/exclusives/air-pollution_cholesterol2.jpg"/>
          <p:cNvPicPr>
            <a:picLocks noChangeAspect="1" noChangeArrowheads="1"/>
          </p:cNvPicPr>
          <p:nvPr/>
        </p:nvPicPr>
        <p:blipFill>
          <a:blip r:embed="rId3"/>
          <a:srcRect l="10909" r="13091" b="42947"/>
          <a:stretch>
            <a:fillRect/>
          </a:stretch>
        </p:blipFill>
        <p:spPr bwMode="auto">
          <a:xfrm>
            <a:off x="0" y="5402620"/>
            <a:ext cx="2244827" cy="1455380"/>
          </a:xfrm>
          <a:prstGeom prst="rect">
            <a:avLst/>
          </a:prstGeom>
          <a:noFill/>
        </p:spPr>
      </p:pic>
      <p:pic>
        <p:nvPicPr>
          <p:cNvPr id="17414" name="Picture 6" descr="http://www.porterhousebrewshop.com/images/products/detail/1036_stainless_steel_po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38022" y="4343400"/>
            <a:ext cx="2105978" cy="2514600"/>
          </a:xfrm>
          <a:prstGeom prst="rect">
            <a:avLst/>
          </a:prstGeom>
          <a:noFill/>
        </p:spPr>
      </p:pic>
      <p:pic>
        <p:nvPicPr>
          <p:cNvPr id="17416" name="Picture 8" descr="http://upload.wikimedia.org/wikipedia/commons/archive/e/e1/20100902153051!NCI_iced_te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0" y="4419600"/>
            <a:ext cx="1612128" cy="243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#6__________________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Examples include: burning a marshmallow, colorful foliage, breaking an ice pack</a:t>
            </a:r>
            <a:endParaRPr lang="en-US" dirty="0"/>
          </a:p>
        </p:txBody>
      </p:sp>
      <p:pic>
        <p:nvPicPr>
          <p:cNvPr id="20482" name="Picture 2" descr="http://t3.gstatic.com/images?q=tbn:kz-7zFtpCIN6GM:http://maxiegraphics.com/images/cartoons/snoopy/marshmallows.jpg&amp;t=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02854"/>
            <a:ext cx="2667000" cy="2655147"/>
          </a:xfrm>
          <a:prstGeom prst="rect">
            <a:avLst/>
          </a:prstGeom>
          <a:noFill/>
        </p:spPr>
      </p:pic>
      <p:pic>
        <p:nvPicPr>
          <p:cNvPr id="20484" name="Picture 4" descr="http://gwendolengross.typepad.com/photos/the_other_mother_images/colorful_fall_maple_leav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00" y="4114800"/>
            <a:ext cx="2857500" cy="2581276"/>
          </a:xfrm>
          <a:prstGeom prst="rect">
            <a:avLst/>
          </a:prstGeom>
          <a:noFill/>
        </p:spPr>
      </p:pic>
      <p:pic>
        <p:nvPicPr>
          <p:cNvPr id="20486" name="Picture 6" descr="http://www.concordextra.com/img_uploads/thumbnails/masterplast%20Instant%20Ice%20Pack_200x35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57600" y="4114800"/>
            <a:ext cx="1905000" cy="24955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am a bond that forms between a metal and a nonmetal</a:t>
            </a:r>
          </a:p>
          <a:p>
            <a:r>
              <a:rPr lang="en-US" dirty="0" smtClean="0"/>
              <a:t>My metal transfers (loses) electrons to my nonmetal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#7__________________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66800" y="3429000"/>
            <a:ext cx="1143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056" name="Picture 8" descr="http://scienceforkids.kidipede.com/chemistry/atoms/pictures/sa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5899" y="3429000"/>
            <a:ext cx="3877825" cy="200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www.mikeblaber.org/oldwine/chm1045/p_exams/exam3a/Image123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441" y="5648696"/>
            <a:ext cx="4309359" cy="818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47251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#8__________________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Examples include: ripping paper, turning on a light, boiling water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pic>
        <p:nvPicPr>
          <p:cNvPr id="21506" name="Picture 2" descr="http://www.dpda.co.uk/_/rsrc/1269706904422/about-us/Rip%20up%20L%20plate.jpg?height=268&amp;width=44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43401" y="3649619"/>
            <a:ext cx="4800600" cy="3208381"/>
          </a:xfrm>
          <a:prstGeom prst="rect">
            <a:avLst/>
          </a:prstGeom>
          <a:noFill/>
        </p:spPr>
      </p:pic>
      <p:sp>
        <p:nvSpPr>
          <p:cNvPr id="21508" name="AutoShape 4" descr="data:image/jpg;base64,/9j/4AAQSkZJRgABAQAAAQABAAD/2wBDAAkGBwgHBgkIBwgKCgkLDRYPDQwMDRsUFRAWIB0iIiAdHx8kKDQsJCYxJx8fLT0tMTU3Ojo6Iys/RD84QzQ5Ojf/2wBDAQoKCg0MDRoPDxo3JR8lNzc3Nzc3Nzc3Nzc3Nzc3Nzc3Nzc3Nzc3Nzc3Nzc3Nzc3Nzc3Nzc3Nzc3Nzc3Nzc3Nzf/wAARCACnAN8DASIAAhEBAxEB/8QAHAAAAgIDAQEAAAAAAAAAAAAAAAECBwMFBgQI/8QAQhAAAQMCAwQHBQQIBQUAAAAAAQACAwQRBQYhBxIxQRNRYXGRobEUIkKBwSMyUtEVM2JzorLh8CQlU2OSNHKCwuL/xAAaAQABBQEAAAAAAAAAAAAAAAAAAQIDBAUG/8QALhEAAgEDAQYEBgMBAAAAAAAAAAECAwQREgUhMUFRYRMiMnEUIzOBofAkscFC/9oADAMBAAIRAxEAPwCnTxSPFNRN00nEVFSUSEDGCSaNUCMF6KOjnrZ2wU0ZfI7gOocyexYBpqeAVu7M8tRsZHJUx3lkAklJ5Dk36q1bUPFk3L0riVbu4VCnqfE8mXdljquES1ji4HqJa35cz87La1+yik6AupwCQOMUhB87hdXmHMTcG3t0tbDCwbwdoDfgtLlbOdLX1EraaS72m74233SCeIv/AHqtFRwsKKw+COfd3cVPOm8LnyKmzFleqwZ7zuukhadSW2czquPqFzxX0xmXDIMVoenjY0yhvum2jhzB7Cvn7M2FjDcQtEC2CUb8d+XW35KpcW60eJDhzXQ09n3zrPw5vf8A2aYlJMpFUDUEkUyolAAkmhACQhJAAkU0koAhCEACEIQAIQhAGxUSFIpFNLLIJOUikSgjZFCChA1ntwSmbV4tSU7xvMdIN7taNT5BfQmUI9ygfN8TySqKyYwOzBD+yx58rfVX7l9u5gjDwO6te2WLVvqzA21PCSKx2o1jnRTsvfpKljT3NBP0C43Kla+jx2neHWEjujdy0P8AWy3u0eTekYL8amQ+AH5rjqaQxTMkb95jg4fI3Ud3LTdLtgsbPpL4LT1PpfAqg1NAWk3INvqqq2lYe1rZ7D9RMHt7Gu0PmQrCybUiSEgWs9ocO7+7LQ7RaIvklaAD01O5o7xqFe0JynDqjDt5OjdLPJ4KTcOxQKzyDn1rCQufOwIEJEKSiUAKyE7pIAEk0rIASEyEkAJCaSUAQhCABCEIA2JCiVIuSJTC08ECkpEqPFKRMEkIQNZ0eQ2b+NuI+GBx8wr7wtu5gsX7seio7Z0y+J1bhyp7eJCvOD3MHZ2Rj0WzQWLaK7nNbbeZIo3PxvPBfnJK7zauXha0uF78V0menb1VSj9h58Xn8loqFt5AOap3zzcSNWy3WsfYuDZ1Vb1JRkn4OjPeNPot3nmEOghn/BIL6cjouL2e1W7E9hJvDNf5G39VYuZIfaMGl6w247LLUpz89OfVHO30dFbV+9D53xamNNVzxEfckc3wK1rxYrqc2w2xKR9haZjZb9418wVzMrbFY1xDRUcTqLeeummYVEqZQG3UBOYyEWWRzDxCjbsS4AiQkmQkQkARQgoQAkk0ilAEIQgAQhCANoWqJapk9qiSLKMuySMZb1KBCyHsUU4gaIWTATSQNZ2ezZl6qvd/tNHiSrum93CT+7+ipjZm3/r3dsbfVXNiPu4Q/sjPotqivk0zmdteqP3KEzu7exCm/cX8XuWnpXbrwVs85O/zSFvVTs9SVqqY+9wVG7f8iRs2yxQj7HY5CmtilRATYSRhw7wbf+yuaH/F4SAfiZr4KhctVHQZgpDw6Rxj8QbedlemX5BLQFvUSAPMK5Slmgn0ZjbWh6X+/u4prOlP0QgfY3aXwn5G49SuLm1KtPaDh4bDUvHwzCS3VyPqFV9QN15AUG0EvF1LnvL+zKinQXY85FyupyBg8GLYhK6p3CynDXbj+YLrXt2fVcseK6LIdQYscLQbdLC9h8L+oCrW31YotXmp0JaXh4L9r8oYI/CrRUrA4N0ty/NUHnjA2YRXtNOGiN5c2zeDXA62+RBX0DhVY+fCI76nd1VM7RYnysksC4x1juAvoW/0WhOnKVKopvLRiWVzm6io7ljeu5XhUVM8Shkb5HhkbS5xNgALkrJSydHwIHqSXR4flOrqSOmeIifgDd5/hwC6GHZzJJGHdHXOvz90eRCuQsK8lnGPdlOptC2pvEpFdFC7PEsizU7bxTPYeG7OywP/AJD8ly9fh9VQS9HVwujPInUO7Qeaiq2tWlvktxNRuaVb0SyeNCZBvwSUBOCEJIA2hBCiVkdxUHBRouzRFRKfBRJTiFgjilxTCQYzvtmLb09YbcZox6/mrexo7uDy/uz6KqdmDR7FPfi6qYPIfmrUzG62Czcvsj6LdpeikjnNtLNSC/eJ8/ZydfGR2QRj+FaunfZ4JOi2ebj/AJ3L2Rxj+ALV0oDnkHgs25ea8n3NmisUkux7mzmCeGojuHRvDx8jdX5lKYOD2g3a4Bze0L58nbqO7RXNs9rhLR4e/euXw7p7xp9FZs3qhOBnbThmjnoTz7Sl5kjA/XQuA7xr9FSlUCXEutfsX0HnOK0EU9r9G8O+XNUNjNOaauqITwjkc0eP5J14tVGE/sV9jzS1QNU5bHK0vRZhoj1v3T8wQtc/iV6MIJjxeif1TM9VQpPTNM2574s+jcsvEmGkcLX0Vc7RqZjY61zy4NE0cmnXYj6qwcnuBge0/iWpzvgUWIRV0Er3sY9oO8wAkEFpGhI6ltza11ILmjkKUlRuFN8MlHxQTYnVxw00RfI7QW6u1WDlnKLmSiGNoElvtZiOHYOz1W4yrkx2HxF0LS97zZ9Q8WJHJoHVz7T3BdlKKfB6JziQ3dBJJ4kqC1oqis4zJ/gsbS2pKfko8DyxU+GZfpTI/dbYfeOriVq6jN8/6yCGnhgJs19Q6293LkM1ZjcHmoqWh8h/UU5OgH4ndnqq5xCvqcQndNVTOkeeF+Q7ByCkr16dHdJapP8AAljsmdZa5vB9CYTmCkxY+yVsEbJHfdtq1/cvJjuS4qqBwhY18Dteifwv1g8QVT+V8ckpaqOmqZD0L3ANedTEeR7utfR2Wq6KbCy2ucG1EXuvaTwITfiYuGulw5oSpYyt66WrHR+x8yZmwSTBa90TrmJxO4TxFuIPaFp7KwtrlXTz4uIqdzSQXPPcbD6KvTos66jGNTy8DpLOpKpRjKXESSaCqxZNu5Y3LI5YyokX5kCoEKZUXJ5XkRsjVK6LoIyytmDb0bSedZ9Gqzs1e7gc9v8ATKq/ZVOHO9nuLtqN7Xn7v/yrbzBRvqsHmjjtvOjNgeuy24SSjSyc1tbzVljkv9PnLODrZgqe5n8gWohqRGSbLd50pZ4cbfLLG4Rzta6J1tHtAAuPmFz5aQ0Ejisy4+rL3NyhJSpRa6HvlnbM1pHLtVi7M621DG0kXhnI+RsfqVV0RIau32aVLWV1VTvFw9jXgdoNj/MPBTWM8VsdSvfR1UJIuvMEPtGEP0ud2/gqLzrT9Fibn2t0sbH/ADtunzb5q+one04U2/xMsqa2hwkezyboBa98R9R9Vbqpyt5R6MwNm1NN0l1RwLxYqdM7cmY/8LgfArIaWQ6us0dqXRxN03t42WSk08nUtrBf+TZg8SgcneS2uKYpSUbnCsiDyGk2I4tH9lc1kCbfdfX7SJjhfuWfPLT7RTEcHksP5LoJU1Oth9P8OKm5eM4p8zaHOuDmDeiDgbaAMC4PN+bYZ9I7Pc37kJfz63W4Ds4qrpqmTeLbBttNAvM6QkcVnfGRp58OOH14m/DZUXNTnLOD11ss9VPJNUTtdK83cb/3YdQXlMfU9n/JY7qN1QlLLyzYSwsGdsEx0YzevybquhbnHH6KIwyPO+5obvyMO9YeveuXuQbjRSMryLF7iOolOhUlDfF4GVKUKmNayTqqmapnfNPIXyPN3OdxJWAm6ZIPYkmttvLJEsLCBJNCQU2zisZcmVApiRclICVEoKgSlIWxpJI1QMNvlzF34RXtnu4NuN63ZwKvPCtomGVeFiORpfK5u6GsF7nu+i+e6Onmq6iOCnbvSPNmhXLs7yo7Dv8AFxsjMtrGpe257d0ch2rStdU6eJryrmZO0YwgvETxL+znMx4LimLOp2SM9npqbeLDIPeLn2J048gvPS5JilLd+OrqCABYWjHoSrfmgoonGSqkaX83PI/sLzPxzCafT2iLTqN/RXVGnN6tGWznltGvGChF4SOQwvZ1RSBrnYZAy3+o6SQnxdZDcmOy/mShqo42QRyvMTujJDbOFud7a2K7OmzXhxPRxzx9l9Fye0TO0b4omw6GOQOa/wDEQeXZxTFGSlvgkvYnp1alVY1tyfLl3O6ooegE1NxDTp3HVVrtEpyIKsMA3muZM247bH1C7nAsTGIVL3FwuY2mw7j/AEWgz5R9I97bfroXs+dtPOyfCLblB80VaT8OtF9GUfUPkL7PcSscZ99Z6tvvkrzt43WG85wzs44ayXPs4ma6npL/AHjCPLT6Le56baKmk5NlF1yezWX7Ci15vZ/ET9V2ed23woP/AAvB810NN/Mpy6o4u6Wm4l7nzvijOixGqjHwzPH8RXjK2uZo+jx6uH+8T46/VaorAqrFSS7naU3mCfYSEJFRjxJJpIAEWQhKKCEIQB6DJIPiUemf1rESUcEmBdTMpmfzN0+m04LDc2WSIe7wQGWS6Q9SA4lPTqRcDWyEBYuzDBhM4Vcjfemf0bOsMHEjvIt8lZmZ8R/RtPBSQP6Br2kve0ataOpc9s5hbE2miA1hp2+JAv5+qybSJC03bxFPJ6ErepUlCUYvksnN7Qq+LdKny3fk4PE85UrpHikopZjfSWpmJ3u2w/Na5maa1xuyOmj7or+pXMtssjH2WbO+ry/63GxGxoRWFE3c+ZsXILWVr2A/6bGs8wLrUz1EtTIZKiR8jjxc5xJ81gc65vdLeCryqzl6myeNKEPSki5tnNf0jaJzjfpIA097dPoV0+dor0cc4GrHAqtdnFbu08YvrBUj/i4X9Q5W1j8QqcHkA19zRbkJ5dOp1RyF/Hw68l9z52xuL2bEKmHk2Qgd3Ja1psdVvc6RmHFg92nTRNd8xofRc8XC6xriGitJdzq7aWqlGXYs3ZpN9jAL6tqXDxDf6qys2s38ClP7Nwqj2bTWc8X+7UMPiD+SuTHG9Lgcw/2ytem/JRZy20o6bmSPnjODd3Hqg/iDHeLQtEV0edm2xeJ/4qdh8Lj6LnCsq8WLia7nU2rzQi+wiUjqgoVYnEhCEooIQhAAhNJAHpIB5BIsafhCklqmj2R6NvUpCwFggpIEGSkbEJJpVxEL02fyB8sbh8dO0+TU9oke/I0W+9DI3xB/NazZpU7zKBxOhh3D3tNvoF0Oe6dxdSSAGxcWnTrXRpp1E+qOSvPLeqXsfPG8TwGtkXd3JytdG5wI1ad0qFyude46wlZ3YpNjvzWK5QCgDsMhzCGtqYN6/SRb4Ha039CVfdCRWYOx3EOjHovmjL1cKHGqOokNmNkDZP8AtOh8ivp7JccUmBxs3w7dbZ3fqLeS0qVZK37p/g57aVo6lysc0UdtJw98TKSUtAs98d+zQj6rhOicTxCtDbHJHA/oY3A71QHNF+Fmm/8AMFVpkPWoL1qVXUaGy9Xw0UywNlkDH1M8cj7F0kdvNXriNEXYQ5o5sI156L5jyrjhwfEWzP3jESN8N4i2oI7ldFRtNw+XBN3p4d4NsHB4/l437FYoyc6cFF8OJQvrb505STepbsFRZ9I/ScDfw04B8SuXK2mYsS/SuKS1LRZhs1gI+EcFqlTuZqdWUl1Ni2g4UYxlxSBCElAWBoQhAB8lIN/EbBLeKR14oAZPULBRTQgDYOaFHcUOlb+II3wToQmkraHuJbie92hAd1IE3EdxG6p7xTBJ4IEwdvs3xVkDzTykXYXFoJ5OFjbuOvzV04u+kr8vgPkjbMGAhxI0cOC+Y4RO2QSQucyQG4c02sVt34lj81P0bquXc6xa/jZaMbum4R1ZzHoZF3ZOc3KLSzu3muzHDFFjdayBwdH0pII6+J8yVrdwngvS+CRjjv8AG+t0i3sCozkpSbRowWmKi3nB5jG7sS3Hdi9QamGBNHZPMGkDguzy7tCxbBKT2a/SsAs0lxBt381y4iBWRtHvC9jonwrSh6SKrTp1Y4qEsfxmpxytNTVEaCzGDg0f3zWqstg6lA1UTC0cUkqjm3J8x0FGMcR4HhsnrfivWYmpOgA5FNTwO1I8tu1R3V6XRALGWoyLkxbqC1ZCNFEpRSNkrKSRQAkJpWQAIQhAGYSR/hSvGeI8EISC5HuMPC6fRDrKEIABF1PKyCN4HuyFCEjAz00VVI4COVoPaF09CzM0dK9kLqMxWtd7Gm48LoQrNKO7JnX1VwxuT9zmKoVjJXNlEe8Dru8FgvUH4WoQoJcWXYb4oN6bnG3xUhLKAPsh4oQkHExUzNOsLdP2l7aWtla1x9kDgBe4fZCEjeERVIprgeSete436ED5grCKl54RjxQhA6MVgYqJCR9n8rrM+SUsH+HA7d5CENgzyvlfe24PFQ98/CPFCEo8XvHkEi13OyEIAW6UrIQgBWRYIQgAKSEJRT//2Q=="/>
          <p:cNvSpPr>
            <a:spLocks noChangeAspect="1" noChangeArrowheads="1"/>
          </p:cNvSpPr>
          <p:nvPr/>
        </p:nvSpPr>
        <p:spPr bwMode="auto">
          <a:xfrm>
            <a:off x="155575" y="-639763"/>
            <a:ext cx="1790700" cy="13430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1510" name="Picture 6" descr="http://www.hobart.k12.in.us/ksms/PeriodicTable/About%20Graphics/argon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600450"/>
            <a:ext cx="4343400" cy="3257550"/>
          </a:xfrm>
          <a:prstGeom prst="rect">
            <a:avLst/>
          </a:prstGeom>
          <a:noFill/>
        </p:spPr>
      </p:pic>
      <p:pic>
        <p:nvPicPr>
          <p:cNvPr id="21512" name="Picture 8" descr="pan of boiling water"/>
          <p:cNvPicPr>
            <a:picLocks noChangeAspect="1" noChangeArrowheads="1"/>
          </p:cNvPicPr>
          <p:nvPr/>
        </p:nvPicPr>
        <p:blipFill>
          <a:blip r:embed="rId4"/>
          <a:srcRect l="9000" t="16000" r="12000" b="12000"/>
          <a:stretch>
            <a:fillRect/>
          </a:stretch>
        </p:blipFill>
        <p:spPr bwMode="auto">
          <a:xfrm>
            <a:off x="6736080" y="0"/>
            <a:ext cx="2407920" cy="16459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am the electrons in the outermost level </a:t>
            </a:r>
          </a:p>
          <a:p>
            <a:r>
              <a:rPr lang="en-US" dirty="0" smtClean="0"/>
              <a:t>I play a very important role in bonding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#9__________________</a:t>
            </a:r>
            <a:endParaRPr lang="en-US" dirty="0"/>
          </a:p>
        </p:txBody>
      </p:sp>
      <p:pic>
        <p:nvPicPr>
          <p:cNvPr id="3074" name="Picture 2" descr="http://images.tutorvista.com/content/structure-atom/valence-electron-of-atom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124200"/>
            <a:ext cx="4086225" cy="3346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800597" y="3657600"/>
            <a:ext cx="119062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Outer electrons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45452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98</TotalTime>
  <Words>284</Words>
  <Application>Microsoft Macintosh PowerPoint</Application>
  <PresentationFormat>On-screen Show (4:3)</PresentationFormat>
  <Paragraphs>35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Flow</vt:lpstr>
      <vt:lpstr>#1_________________</vt:lpstr>
      <vt:lpstr>#2________________</vt:lpstr>
      <vt:lpstr>#3______________</vt:lpstr>
      <vt:lpstr>#4______________</vt:lpstr>
      <vt:lpstr>#5_______________</vt:lpstr>
      <vt:lpstr>#6__________________</vt:lpstr>
      <vt:lpstr>#7__________________</vt:lpstr>
      <vt:lpstr>#8__________________</vt:lpstr>
      <vt:lpstr>#9__________________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Amazing PPT Quiz on Matter, Acids and Bases</dc:title>
  <dc:creator>Amity</dc:creator>
  <cp:lastModifiedBy>Ali Beres-Nork</cp:lastModifiedBy>
  <cp:revision>22</cp:revision>
  <dcterms:created xsi:type="dcterms:W3CDTF">2010-10-25T19:20:54Z</dcterms:created>
  <dcterms:modified xsi:type="dcterms:W3CDTF">2013-10-31T11:55:48Z</dcterms:modified>
</cp:coreProperties>
</file>