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6" r:id="rId3"/>
    <p:sldId id="277" r:id="rId4"/>
    <p:sldId id="278" r:id="rId5"/>
    <p:sldId id="275" r:id="rId6"/>
    <p:sldId id="270" r:id="rId7"/>
    <p:sldId id="272" r:id="rId8"/>
    <p:sldId id="273" r:id="rId9"/>
    <p:sldId id="274" r:id="rId10"/>
    <p:sldId id="266" r:id="rId11"/>
    <p:sldId id="257" r:id="rId12"/>
    <p:sldId id="258" r:id="rId13"/>
    <p:sldId id="26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D32D10-7C5E-4739-A805-580A0D486431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B84E1A4-AE64-41A3-8463-66581D05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298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Measuring the Stars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Surface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6360"/>
          </a:xfrm>
        </p:spPr>
        <p:txBody>
          <a:bodyPr/>
          <a:lstStyle/>
          <a:p>
            <a:r>
              <a:rPr lang="en-US" sz="3200" dirty="0" smtClean="0"/>
              <a:t>Stars are classified into 7 main stellar spectra from “O” (hottest, bluest) to “M” (coolest, reddest)</a:t>
            </a:r>
          </a:p>
          <a:p>
            <a:r>
              <a:rPr lang="en-US" sz="3200" dirty="0"/>
              <a:t>The color of a star tells is its temperature!!</a:t>
            </a:r>
          </a:p>
          <a:p>
            <a:r>
              <a:rPr lang="en-US" sz="3200" dirty="0"/>
              <a:t>Our sun is a G5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26" y="4191000"/>
            <a:ext cx="8610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6324600"/>
            <a:ext cx="71628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(Stupid mnemonic: Oh Be A Fine Guy/Girl Kiss Me)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dirty="0" smtClean="0"/>
              <a:t>Star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0580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spectra of light coming from stars can be used to determine what elements they are made of</a:t>
            </a:r>
          </a:p>
          <a:p>
            <a:pPr lvl="1"/>
            <a:r>
              <a:rPr lang="en-US" sz="2800" dirty="0" smtClean="0"/>
              <a:t>73 % H, 25 % He, 2% other elements</a:t>
            </a:r>
          </a:p>
          <a:p>
            <a:pPr lvl="1"/>
            <a:r>
              <a:rPr lang="en-US" sz="2800" dirty="0" smtClean="0"/>
              <a:t>Hotter stars have fewer spectral lines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3407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dirty="0" err="1" smtClean="0"/>
              <a:t>Redshift</a:t>
            </a:r>
            <a:r>
              <a:rPr lang="en-US" dirty="0" smtClean="0"/>
              <a:t>/</a:t>
            </a:r>
            <a:r>
              <a:rPr lang="en-US" dirty="0" err="1" smtClean="0"/>
              <a:t>Blueshift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5935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a star moves towards or away from an observer, light is </a:t>
            </a:r>
            <a:r>
              <a:rPr lang="en-US" sz="3200" dirty="0" err="1" smtClean="0"/>
              <a:t>blueshifted</a:t>
            </a:r>
            <a:r>
              <a:rPr lang="en-US" sz="3200" dirty="0" smtClean="0"/>
              <a:t> or </a:t>
            </a:r>
            <a:r>
              <a:rPr lang="en-US" sz="3200" dirty="0" err="1" smtClean="0"/>
              <a:t>redshifted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563244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44563"/>
          </a:xfrm>
        </p:spPr>
        <p:txBody>
          <a:bodyPr>
            <a:noAutofit/>
          </a:bodyPr>
          <a:lstStyle/>
          <a:p>
            <a:r>
              <a:rPr lang="en-US" sz="3600" dirty="0"/>
              <a:t>Measuring distances to nearby stars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6400800" cy="5867400"/>
          </a:xfrm>
        </p:spPr>
        <p:txBody>
          <a:bodyPr>
            <a:normAutofit/>
          </a:bodyPr>
          <a:lstStyle/>
          <a:p>
            <a:r>
              <a:rPr lang="en-US" sz="2800" b="1" dirty="0"/>
              <a:t>Parallax </a:t>
            </a:r>
            <a:r>
              <a:rPr lang="en-US" sz="2800" b="1" dirty="0" smtClean="0"/>
              <a:t>–</a:t>
            </a:r>
            <a:r>
              <a:rPr lang="en-US" sz="2800" dirty="0" smtClean="0"/>
              <a:t> apparent shift in a star’s position caused by the motion of the observer</a:t>
            </a:r>
            <a:endParaRPr lang="en-US" sz="2800" dirty="0"/>
          </a:p>
          <a:p>
            <a:r>
              <a:rPr lang="en-US" sz="2800" dirty="0"/>
              <a:t>Nearby stars appear to shift back and forth relative to more distant stars as Earth moves around the </a:t>
            </a:r>
            <a:r>
              <a:rPr lang="en-US" sz="2800" dirty="0" smtClean="0"/>
              <a:t>Sun</a:t>
            </a:r>
          </a:p>
          <a:p>
            <a:r>
              <a:rPr lang="en-US" sz="2800" dirty="0"/>
              <a:t>The closer the star, the </a:t>
            </a:r>
            <a:r>
              <a:rPr lang="en-US" sz="2800" dirty="0" smtClean="0"/>
              <a:t>greater the </a:t>
            </a:r>
            <a:r>
              <a:rPr lang="en-US" sz="2800" dirty="0"/>
              <a:t>shift</a:t>
            </a:r>
          </a:p>
          <a:p>
            <a:r>
              <a:rPr lang="en-US" sz="2800" dirty="0" smtClean="0"/>
              <a:t>Parallax can be used to measure distances up to 500 parsec (1600 light years-LY)</a:t>
            </a:r>
          </a:p>
          <a:p>
            <a:pPr lvl="1"/>
            <a:r>
              <a:rPr lang="en-US" sz="2800" dirty="0" smtClean="0"/>
              <a:t>1 parsec = 3.26 LY, or 31 trillion km</a:t>
            </a:r>
          </a:p>
          <a:p>
            <a:pPr lvl="1"/>
            <a:endParaRPr lang="en-US" sz="2800" dirty="0"/>
          </a:p>
        </p:txBody>
      </p:sp>
      <p:pic>
        <p:nvPicPr>
          <p:cNvPr id="6149" name="Picture 5" descr="parallaxss.gif (1266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857" y="1600200"/>
            <a:ext cx="291714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parall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05200" y="6553200"/>
            <a:ext cx="541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/>
              <a:t>http://astronomy.nmsu.edu/aruiter/ASTRONOMY110/parallax.gif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How Do Astronomers Measure the Brightness of a Star?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Stars vary greatly in brightness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Early peoples observed bright stars and grouped them into constellations (88)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Ancient Greeks established classification system based on star brightness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latin typeface="Arial" charset="0"/>
              </a:rPr>
              <a:t>Apparent magnitude-</a:t>
            </a:r>
            <a:r>
              <a:rPr lang="en-US">
                <a:latin typeface="Arial" charset="0"/>
              </a:rPr>
              <a:t> brightness of a star as viewed from Earth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 difference of 1 magnitude corresponds to a factor of 2.5 in brightness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The smaller (more negative) the #, the brighter the star</a:t>
            </a:r>
          </a:p>
        </p:txBody>
      </p:sp>
    </p:spTree>
    <p:extLst>
      <p:ext uri="{BB962C8B-B14F-4D97-AF65-F5344CB8AC3E}">
        <p14:creationId xmlns:p14="http://schemas.microsoft.com/office/powerpoint/2010/main" val="161497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Examples of Apparent Magnitude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295400" y="5638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*REMEMBER- lower magnitude = brighter stars!!</a:t>
            </a:r>
          </a:p>
        </p:txBody>
      </p:sp>
    </p:spTree>
    <p:extLst>
      <p:ext uri="{BB962C8B-B14F-4D97-AF65-F5344CB8AC3E}">
        <p14:creationId xmlns:p14="http://schemas.microsoft.com/office/powerpoint/2010/main" val="202488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Problem: Apparent Magnitudes only measure </a:t>
            </a:r>
            <a:r>
              <a:rPr lang="en-US" sz="3200" b="1">
                <a:latin typeface="Arial" charset="0"/>
              </a:rPr>
              <a:t>relative</a:t>
            </a:r>
            <a:r>
              <a:rPr lang="en-US" sz="3200">
                <a:latin typeface="Arial" charset="0"/>
              </a:rPr>
              <a:t> brightness!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18288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1828800" y="2286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1336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524000" y="1219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 light-year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7543800" y="1676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 light-years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381000" y="2819400"/>
            <a:ext cx="85344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Apparent magnitudes only tell us how bright stars </a:t>
            </a:r>
            <a:r>
              <a:rPr lang="en-US" sz="2400" u="sng"/>
              <a:t>appear</a:t>
            </a:r>
            <a:r>
              <a:rPr lang="en-US" sz="2400"/>
              <a:t> to be, NOT how bright they actually are. Look at the above example:</a:t>
            </a:r>
          </a:p>
          <a:p>
            <a:pPr>
              <a:spcBef>
                <a:spcPct val="50000"/>
              </a:spcBef>
            </a:pPr>
            <a:r>
              <a:rPr lang="en-US" sz="2400"/>
              <a:t>-There are 2 stars that both shine with the exact same amount of light, BUT one of them is 10x further than the other</a:t>
            </a:r>
          </a:p>
          <a:p>
            <a:pPr>
              <a:spcBef>
                <a:spcPct val="50000"/>
              </a:spcBef>
            </a:pPr>
            <a:r>
              <a:rPr lang="en-US" sz="2400"/>
              <a:t>-The further one will send us 10</a:t>
            </a:r>
            <a:r>
              <a:rPr lang="en-US" sz="2400" baseline="30000"/>
              <a:t>2</a:t>
            </a:r>
            <a:r>
              <a:rPr lang="en-US" sz="2400"/>
              <a:t> = 100x less light</a:t>
            </a:r>
          </a:p>
          <a:p>
            <a:pPr>
              <a:spcBef>
                <a:spcPct val="50000"/>
              </a:spcBef>
            </a:pPr>
            <a:r>
              <a:rPr lang="en-US" sz="2400"/>
              <a:t>-100x less light means the further star will be 5 magnitudes dimmer than the closer star</a:t>
            </a:r>
          </a:p>
        </p:txBody>
      </p:sp>
    </p:spTree>
    <p:extLst>
      <p:ext uri="{BB962C8B-B14F-4D97-AF65-F5344CB8AC3E}">
        <p14:creationId xmlns:p14="http://schemas.microsoft.com/office/powerpoint/2010/main" val="1881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Solution #1: Astronomers Measure Absolute Magnitude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Absolute magnitude </a:t>
            </a:r>
            <a:r>
              <a:rPr lang="en-US" dirty="0" smtClean="0"/>
              <a:t>is the brightness an object would have if it were placed at a distance of 10 parsec (or 32 light-years); measures the inherent brightness of a star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dirty="0"/>
              <a:t>More negative number = brighter star</a:t>
            </a:r>
            <a:r>
              <a:rPr lang="en-US" dirty="0" smtClean="0"/>
              <a:t>!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Star    Apparent Mag.	  Absolute Mag.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Sun   	-26.74		       4.83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Sirius	-1.44		       1.45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err="1" smtClean="0"/>
              <a:t>Arcturus</a:t>
            </a:r>
            <a:r>
              <a:rPr lang="en-US" sz="2400" dirty="0" smtClean="0"/>
              <a:t>	-0.05		       -0.31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Vega	0.03		       0.58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Antares	1.00		       -4.7</a:t>
            </a:r>
          </a:p>
        </p:txBody>
      </p:sp>
    </p:spTree>
    <p:extLst>
      <p:ext uri="{BB962C8B-B14F-4D97-AF65-F5344CB8AC3E}">
        <p14:creationId xmlns:p14="http://schemas.microsoft.com/office/powerpoint/2010/main" val="147749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Solution #2: Astronomers Measure Luminosity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Luminosity- total amount of energy that a star radiates per second (watts)</a:t>
            </a:r>
          </a:p>
          <a:p>
            <a:pPr eaLnBrk="1" hangingPunct="1">
              <a:defRPr/>
            </a:pPr>
            <a:r>
              <a:rPr lang="en-US" smtClean="0"/>
              <a:t>Measured in units of solar luminosity</a:t>
            </a:r>
          </a:p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Sun- luminosity of 1</a:t>
            </a:r>
          </a:p>
          <a:p>
            <a:pPr lvl="1" eaLnBrk="1" hangingPunct="1">
              <a:defRPr/>
            </a:pPr>
            <a:r>
              <a:rPr lang="en-US" smtClean="0"/>
              <a:t>Polaris (North Star)- luminosity of 2200</a:t>
            </a:r>
          </a:p>
          <a:p>
            <a:pPr lvl="1" eaLnBrk="1" hangingPunct="1">
              <a:defRPr/>
            </a:pPr>
            <a:r>
              <a:rPr lang="en-US" smtClean="0"/>
              <a:t>Proxima Centauri- luminosity of .000138</a:t>
            </a:r>
          </a:p>
        </p:txBody>
      </p:sp>
    </p:spTree>
    <p:extLst>
      <p:ext uri="{BB962C8B-B14F-4D97-AF65-F5344CB8AC3E}">
        <p14:creationId xmlns:p14="http://schemas.microsoft.com/office/powerpoint/2010/main" val="151417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Hertzsprung-Russell Diagram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38100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H-R diagram demonstrates the relationship between mass, luminosity and temperature</a:t>
            </a:r>
          </a:p>
          <a:p>
            <a:pPr eaLnBrk="1" hangingPunct="1">
              <a:defRPr/>
            </a:pPr>
            <a:r>
              <a:rPr lang="en-US" sz="2400" smtClean="0"/>
              <a:t>An H-R diagram plots the absolute mag on the vertical axis and temp (or spectral type) on the horizontal axis</a:t>
            </a:r>
          </a:p>
          <a:p>
            <a:pPr lvl="1" eaLnBrk="1" hangingPunct="1">
              <a:defRPr/>
            </a:pPr>
            <a:r>
              <a:rPr lang="en-US" sz="2400" smtClean="0"/>
              <a:t>Sometimes the y axis is luminosity 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685800"/>
            <a:ext cx="45132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06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H-R Diagram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3810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</a:t>
            </a:r>
            <a:r>
              <a:rPr lang="en-US" b="1" smtClean="0"/>
              <a:t>main</a:t>
            </a:r>
            <a:r>
              <a:rPr lang="en-US" smtClean="0"/>
              <a:t> </a:t>
            </a:r>
            <a:r>
              <a:rPr lang="en-US" b="1" smtClean="0"/>
              <a:t>sequence</a:t>
            </a:r>
            <a:r>
              <a:rPr lang="en-US" smtClean="0"/>
              <a:t>, which runs diagonally from the upper left corner (hot, very luminous 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blue</a:t>
            </a:r>
            <a:r>
              <a:rPr lang="en-US" smtClean="0"/>
              <a:t> 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giants</a:t>
            </a:r>
            <a:r>
              <a:rPr lang="en-US" smtClean="0"/>
              <a:t>) to the lower right corner (cool, faint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n-US" smtClean="0"/>
              <a:t>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dwarfs</a:t>
            </a:r>
            <a:r>
              <a:rPr lang="en-US" smtClean="0"/>
              <a:t>), represents about 90% of stars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685800"/>
            <a:ext cx="53514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Remaining 10% of stars include:</a:t>
            </a:r>
          </a:p>
          <a:p>
            <a:pPr lvl="1" eaLnBrk="1" hangingPunct="1">
              <a:defRPr/>
            </a:pPr>
            <a:r>
              <a:rPr lang="en-US" smtClean="0"/>
              <a:t>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 giants</a:t>
            </a:r>
            <a:r>
              <a:rPr lang="en-US" smtClean="0"/>
              <a:t> and 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sup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erg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iants</a:t>
            </a:r>
            <a:r>
              <a:rPr lang="en-US" smtClean="0"/>
              <a:t>- large, cool, luminous stars plotted at the upper right corner</a:t>
            </a:r>
          </a:p>
          <a:p>
            <a:pPr lvl="1" eaLnBrk="1" hangingPunct="1">
              <a:defRPr/>
            </a:pPr>
            <a:r>
              <a:rPr lang="en-US" b="1" smtClean="0"/>
              <a:t>white dwarfs-</a:t>
            </a:r>
            <a:r>
              <a:rPr lang="en-US" smtClean="0"/>
              <a:t> small, dim, hot stars in the lower left corner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14663"/>
            <a:ext cx="57912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2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103</TotalTime>
  <Words>624</Words>
  <Application>Microsoft Macintosh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Measuring the Stars</vt:lpstr>
      <vt:lpstr>How Do Astronomers Measure the Brightness of a Star?</vt:lpstr>
      <vt:lpstr>Examples of Apparent Magnitude</vt:lpstr>
      <vt:lpstr>Problem: Apparent Magnitudes only measure relative brightness!</vt:lpstr>
      <vt:lpstr>Solution #1: Astronomers Measure Absolute Magnitude</vt:lpstr>
      <vt:lpstr>Solution #2: Astronomers Measure Luminosity </vt:lpstr>
      <vt:lpstr>Hertzsprung-Russell Diagram</vt:lpstr>
      <vt:lpstr>H-R Diagram</vt:lpstr>
      <vt:lpstr>PowerPoint Presentation</vt:lpstr>
      <vt:lpstr>Star Surface Temperature</vt:lpstr>
      <vt:lpstr>Star Composition</vt:lpstr>
      <vt:lpstr>Redshift/Blueshift</vt:lpstr>
      <vt:lpstr>Measuring distances to nearby stars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Stars</dc:title>
  <dc:creator>Your User Name</dc:creator>
  <cp:lastModifiedBy>Ali Beres-Nork</cp:lastModifiedBy>
  <cp:revision>17</cp:revision>
  <dcterms:created xsi:type="dcterms:W3CDTF">2010-05-24T01:02:13Z</dcterms:created>
  <dcterms:modified xsi:type="dcterms:W3CDTF">2015-05-20T02:50:39Z</dcterms:modified>
</cp:coreProperties>
</file>