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7" r:id="rId12"/>
    <p:sldId id="264" r:id="rId13"/>
    <p:sldId id="262" r:id="rId14"/>
    <p:sldId id="263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96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46040-FFB9-4991-B10E-FD9AA1ED82C4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23808-121D-4FD3-8F3E-8DE3837E41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upload.wikimedia.org/wikipedia/commons/b/b9/Refraction-with-soda-straw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Tools of 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astronomers study space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Telescopes: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Use large convex mirrors to magnify an image</a:t>
            </a:r>
          </a:p>
          <a:p>
            <a:r>
              <a:rPr lang="en-US" dirty="0" smtClean="0"/>
              <a:t>Most telescopes are reflectors </a:t>
            </a:r>
            <a:endParaRPr lang="en-US" dirty="0"/>
          </a:p>
        </p:txBody>
      </p:sp>
      <p:pic>
        <p:nvPicPr>
          <p:cNvPr id="18434" name="Picture 2" descr="reflecting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 lens or</a:t>
            </a:r>
          </a:p>
          <a:p>
            <a:pPr>
              <a:buNone/>
            </a:pPr>
            <a:r>
              <a:rPr lang="en-US" dirty="0" smtClean="0"/>
              <a:t>mirror gathers light</a:t>
            </a:r>
          </a:p>
          <a:p>
            <a:r>
              <a:rPr lang="en-US" dirty="0" smtClean="0"/>
              <a:t>Eyepiece lens</a:t>
            </a:r>
          </a:p>
          <a:p>
            <a:pPr>
              <a:buNone/>
            </a:pPr>
            <a:r>
              <a:rPr lang="en-US"/>
              <a:t>m</a:t>
            </a:r>
            <a:r>
              <a:rPr lang="en-US" smtClean="0"/>
              <a:t>agnifies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Light gathering power</a:t>
            </a:r>
          </a:p>
          <a:p>
            <a:pPr>
              <a:buNone/>
            </a:pPr>
            <a:r>
              <a:rPr lang="en-US" dirty="0" smtClean="0"/>
              <a:t>of the lens is related</a:t>
            </a:r>
          </a:p>
          <a:p>
            <a:pPr>
              <a:buNone/>
            </a:pPr>
            <a:r>
              <a:rPr lang="en-US" dirty="0" smtClean="0"/>
              <a:t>to the size of the lens</a:t>
            </a:r>
          </a:p>
          <a:p>
            <a:pPr lvl="1"/>
            <a:r>
              <a:rPr lang="en-US" sz="3000" b="1" dirty="0" smtClean="0"/>
              <a:t>A = </a:t>
            </a:r>
            <a:r>
              <a:rPr lang="el-GR" sz="3000" b="1" dirty="0" smtClean="0"/>
              <a:t>π</a:t>
            </a:r>
            <a:r>
              <a:rPr lang="en-US" sz="3000" b="1" dirty="0" smtClean="0"/>
              <a:t> r</a:t>
            </a:r>
            <a:r>
              <a:rPr lang="en-US" sz="3000" b="1" baseline="30000" dirty="0" smtClean="0"/>
              <a:t>2</a:t>
            </a:r>
          </a:p>
          <a:p>
            <a:pPr lvl="1">
              <a:buNone/>
            </a:pPr>
            <a:r>
              <a:rPr lang="en-US" sz="2600" dirty="0" smtClean="0"/>
              <a:t>Double the radius and light gathering power increases 4x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94143"/>
              </p:ext>
            </p:extLst>
          </p:nvPr>
        </p:nvGraphicFramePr>
        <p:xfrm>
          <a:off x="4267200" y="1143002"/>
          <a:ext cx="3352800" cy="506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Lense</a:t>
                      </a:r>
                      <a:r>
                        <a:rPr lang="en-US" sz="2400" dirty="0" smtClean="0"/>
                        <a:t> or Mirror Radius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Light-gathering power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 pi</a:t>
                      </a:r>
                      <a:endParaRPr lang="en-US" sz="24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256 pi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120"/>
          </a:xfrm>
        </p:spPr>
        <p:txBody>
          <a:bodyPr/>
          <a:lstStyle/>
          <a:p>
            <a:r>
              <a:rPr lang="en-US" dirty="0" smtClean="0"/>
              <a:t>Most major observatories are located in remote, high</a:t>
            </a:r>
          </a:p>
          <a:p>
            <a:pPr>
              <a:buNone/>
            </a:pPr>
            <a:r>
              <a:rPr lang="en-US" dirty="0" smtClean="0"/>
              <a:t>elevation locations in order to minimize light and</a:t>
            </a:r>
          </a:p>
          <a:p>
            <a:pPr>
              <a:buNone/>
            </a:pPr>
            <a:r>
              <a:rPr lang="en-US" dirty="0" smtClean="0"/>
              <a:t>atmospheric interference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88" y="2819401"/>
            <a:ext cx="4332109" cy="29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9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Radio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Used to study radio waves (not visible light)</a:t>
            </a:r>
          </a:p>
          <a:p>
            <a:r>
              <a:rPr lang="en-US" dirty="0" smtClean="0"/>
              <a:t>Use the same principle as radar</a:t>
            </a:r>
          </a:p>
          <a:p>
            <a:r>
              <a:rPr lang="en-US" dirty="0" smtClean="0"/>
              <a:t>Can be very large</a:t>
            </a:r>
          </a:p>
          <a:p>
            <a:r>
              <a:rPr lang="en-US" dirty="0" smtClean="0"/>
              <a:t>Satellite dishes are kind of like a radio telescope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600" dirty="0" smtClean="0"/>
              <a:t>Very Large Array in New Mexico</a:t>
            </a:r>
            <a:endParaRPr lang="en-US" sz="1600" dirty="0"/>
          </a:p>
        </p:txBody>
      </p:sp>
      <p:pic>
        <p:nvPicPr>
          <p:cNvPr id="19458" name="Picture 2" descr="radio telescope diagra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3400425" cy="3081136"/>
          </a:xfrm>
          <a:prstGeom prst="rect">
            <a:avLst/>
          </a:prstGeom>
          <a:noFill/>
        </p:spPr>
      </p:pic>
      <p:pic>
        <p:nvPicPr>
          <p:cNvPr id="19460" name="Picture 4" descr="Image of the V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60510"/>
            <a:ext cx="3590925" cy="219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Hubble Space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outside of Earth’s atmosphere (about 350 miles or 589 Km above surface), so it can “see” more</a:t>
            </a:r>
          </a:p>
          <a:p>
            <a:r>
              <a:rPr lang="en-US" dirty="0" smtClean="0"/>
              <a:t>Orbits Earth once every 97 minutes</a:t>
            </a:r>
          </a:p>
          <a:p>
            <a:r>
              <a:rPr lang="en-US" dirty="0" smtClean="0"/>
              <a:t>Can detect UV, visible and infrared forms of EMR</a:t>
            </a:r>
          </a:p>
          <a:p>
            <a:r>
              <a:rPr lang="en-US" dirty="0" smtClean="0"/>
              <a:t>Solar-powered</a:t>
            </a:r>
            <a:endParaRPr lang="en-US" dirty="0"/>
          </a:p>
        </p:txBody>
      </p:sp>
      <p:pic>
        <p:nvPicPr>
          <p:cNvPr id="20486" name="Picture 6" descr="http://images.google.com/url?source=imgres&amp;ct=img&amp;q=http://blogs.nature.com/news/thegreatbeyond/hubble.jpg&amp;usg=AFQjCNGECUfyN0zABMTVBoOIlIvp0EsV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3810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659639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http://blogs.nature.com/news/thegreatbeyond/hubble.jpg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 X-Ray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satellite launched in 1999</a:t>
            </a:r>
          </a:p>
          <a:p>
            <a:r>
              <a:rPr lang="en-US" dirty="0" smtClean="0"/>
              <a:t>Located outside of Earth’s atmosphere</a:t>
            </a:r>
          </a:p>
          <a:p>
            <a:r>
              <a:rPr lang="en-US" dirty="0" smtClean="0"/>
              <a:t>Studies X-ray emissions from supernovas, black holes, neutron stars, etc.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4596917"/>
            <a:ext cx="2990850" cy="226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Sagittarius A- </a:t>
            </a:r>
            <a:r>
              <a:rPr lang="en-US" dirty="0" err="1" smtClean="0"/>
              <a:t>supermassive</a:t>
            </a:r>
            <a:r>
              <a:rPr lang="en-US" dirty="0" smtClean="0"/>
              <a:t> black hole at center of Milky Way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800600" y="6400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Webb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Successor to Hubble</a:t>
            </a:r>
          </a:p>
          <a:p>
            <a:r>
              <a:rPr lang="en-US" dirty="0" smtClean="0"/>
              <a:t>Will observe infrared light from faint and very distant objects</a:t>
            </a:r>
          </a:p>
          <a:p>
            <a:r>
              <a:rPr lang="en-US" dirty="0" smtClean="0"/>
              <a:t>Will be much further away from Earth (about 1.5 million km) than Hubble</a:t>
            </a:r>
          </a:p>
          <a:p>
            <a:r>
              <a:rPr lang="en-US" dirty="0" smtClean="0"/>
              <a:t>Launch </a:t>
            </a:r>
            <a:r>
              <a:rPr lang="en-US" smtClean="0"/>
              <a:t>during </a:t>
            </a:r>
            <a:r>
              <a:rPr lang="en-US" smtClean="0"/>
              <a:t>Oct 2018?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3714296"/>
            <a:ext cx="4143375" cy="31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Electromagnetic Radiation (EMR)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Light can travel through empty space</a:t>
            </a:r>
          </a:p>
          <a:p>
            <a:r>
              <a:rPr lang="en-US" dirty="0" smtClean="0"/>
              <a:t>All EMR travels at the speed of light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3 x 10</a:t>
            </a:r>
            <a:r>
              <a:rPr lang="en-US" baseline="30000" dirty="0" smtClean="0"/>
              <a:t>8</a:t>
            </a:r>
            <a:r>
              <a:rPr lang="en-US" dirty="0" smtClean="0"/>
              <a:t> m/sec</a:t>
            </a:r>
          </a:p>
          <a:p>
            <a:r>
              <a:rPr lang="en-US" dirty="0" smtClean="0"/>
              <a:t>Astronomers study different types of EMR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38" name="Picture 2" descr="http://mail.jsd.k12.ca.us/bf/bflibrary/images/electromagnetic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6388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25230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524000"/>
            <a:ext cx="8610600" cy="946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Electromagnetic radiation travels at the same speed and is classified by: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CC00"/>
                </a:solidFill>
              </a:rPr>
              <a:t>Tools of Astronomy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92151" y="2681534"/>
            <a:ext cx="8193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dirty="0"/>
              <a:t>Wavelength (</a:t>
            </a:r>
            <a:r>
              <a:rPr lang="el-GR" sz="2400" dirty="0"/>
              <a:t>λ</a:t>
            </a:r>
            <a:r>
              <a:rPr lang="en-US" sz="2400" dirty="0"/>
              <a:t>)- distance between 2 peaks</a:t>
            </a:r>
          </a:p>
          <a:p>
            <a:pPr lvl="1"/>
            <a:r>
              <a:rPr lang="en-US" sz="2400" dirty="0"/>
              <a:t>Frequency (f)- # of waves occurring per second</a:t>
            </a:r>
          </a:p>
        </p:txBody>
      </p:sp>
      <p:pic>
        <p:nvPicPr>
          <p:cNvPr id="5126" name="Picture 7" descr="C2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763963"/>
            <a:ext cx="8201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212187"/>
      </p:ext>
    </p:extLst>
  </p:cSld>
  <p:clrMapOvr>
    <a:masterClrMapping/>
  </p:clrMapOvr>
  <p:transition xmlns:p14="http://schemas.microsoft.com/office/powerpoint/2010/main">
    <p:wipe dir="r"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  <p:bldP spid="410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 basics</a:t>
            </a:r>
            <a:endParaRPr lang="en-US" dirty="0"/>
          </a:p>
        </p:txBody>
      </p:sp>
      <p:pic>
        <p:nvPicPr>
          <p:cNvPr id="29700" name="Picture 4" descr="http://www.bom.gov.au/weather/radar/about/images/waveleng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03" y="1510862"/>
            <a:ext cx="3810000" cy="26003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1869"/>
            <a:ext cx="8686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90" y="1672787"/>
            <a:ext cx="47609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Propagation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800600"/>
          </a:xfrm>
        </p:spPr>
        <p:txBody>
          <a:bodyPr/>
          <a:lstStyle/>
          <a:p>
            <a:r>
              <a:rPr lang="en-US" dirty="0" smtClean="0"/>
              <a:t>As you move away from a light source the light gets dimmer.</a:t>
            </a:r>
          </a:p>
          <a:p>
            <a:r>
              <a:rPr lang="en-US" dirty="0" smtClean="0"/>
              <a:t>How much … depends on the </a:t>
            </a:r>
            <a:r>
              <a:rPr lang="en-US" b="1" dirty="0" smtClean="0"/>
              <a:t>Inverse Square Law</a:t>
            </a:r>
            <a:endParaRPr lang="en-US" dirty="0" smtClean="0"/>
          </a:p>
          <a:p>
            <a:pPr lvl="1"/>
            <a:r>
              <a:rPr lang="en-US" dirty="0" smtClean="0"/>
              <a:t>If we stand twice as far from a light we ¼ or 4x less light; and the light covers 4x the area.</a:t>
            </a:r>
          </a:p>
          <a:p>
            <a:pPr lvl="1"/>
            <a:r>
              <a:rPr lang="en-US" b="1" dirty="0" smtClean="0"/>
              <a:t>Same light covers more area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43" y="2390610"/>
            <a:ext cx="42862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5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Refraction vs. Reflection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Refraction</a:t>
            </a:r>
          </a:p>
          <a:p>
            <a:pPr lvl="1" eaLnBrk="1" hangingPunct="1">
              <a:defRPr/>
            </a:pPr>
            <a:r>
              <a:rPr lang="en-US" smtClean="0"/>
              <a:t>Bending of light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Reflection</a:t>
            </a:r>
          </a:p>
          <a:p>
            <a:pPr lvl="1" eaLnBrk="1" hangingPunct="1">
              <a:defRPr/>
            </a:pPr>
            <a:r>
              <a:rPr lang="en-US" smtClean="0"/>
              <a:t>Bounce back of light</a:t>
            </a:r>
          </a:p>
        </p:txBody>
      </p:sp>
      <p:pic>
        <p:nvPicPr>
          <p:cNvPr id="10245" name="Picture 10" descr="Image:Refraction-with-soda-stra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98132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124200"/>
            <a:ext cx="44958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823"/>
            <a:ext cx="8229600" cy="743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Telescopes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CC00"/>
                </a:solidFill>
              </a:rPr>
              <a:t>Tools of Astronomy</a:t>
            </a:r>
          </a:p>
        </p:txBody>
      </p:sp>
      <p:pic>
        <p:nvPicPr>
          <p:cNvPr id="11" name="Picture 8" descr="Art:Two types of telescopes. A refracting telescope forms an image by focusing light from a distant object using an objective lens. A reflecting telescope uses mirrors to focus the light. Both types use a lens in the eyepiece to magnify the image form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9350"/>
            <a:ext cx="70104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28802"/>
      </p:ext>
    </p:extLst>
  </p:cSld>
  <p:clrMapOvr>
    <a:masterClrMapping/>
  </p:clrMapOvr>
  <p:transition xmlns:p14="http://schemas.microsoft.com/office/powerpoint/2010/main">
    <p:wipe dir="r"/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onvex 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3505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98525" y="2173288"/>
            <a:ext cx="208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Convex Lens</a:t>
            </a:r>
          </a:p>
        </p:txBody>
      </p:sp>
      <p:pic>
        <p:nvPicPr>
          <p:cNvPr id="12292" name="Picture 6" descr="concave 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74725" y="5602288"/>
            <a:ext cx="225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Concave Lens</a:t>
            </a:r>
          </a:p>
        </p:txBody>
      </p:sp>
    </p:spTree>
    <p:extLst>
      <p:ext uri="{BB962C8B-B14F-4D97-AF65-F5344CB8AC3E}">
        <p14:creationId xmlns:p14="http://schemas.microsoft.com/office/powerpoint/2010/main" val="290658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Telescopes: Refractors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86" y="1295400"/>
            <a:ext cx="8229600" cy="4800600"/>
          </a:xfrm>
        </p:spPr>
        <p:txBody>
          <a:bodyPr/>
          <a:lstStyle/>
          <a:p>
            <a:r>
              <a:rPr lang="en-US" dirty="0" smtClean="0"/>
              <a:t>Astronomers use two main types of telescopes to gather and study visible light: refractors and reflectors</a:t>
            </a:r>
          </a:p>
          <a:p>
            <a:r>
              <a:rPr lang="en-US" dirty="0" smtClean="0"/>
              <a:t>REFRACTORS</a:t>
            </a:r>
          </a:p>
          <a:p>
            <a:pPr lvl="1"/>
            <a:r>
              <a:rPr lang="en-US" dirty="0" smtClean="0"/>
              <a:t>Use at least two convex lenses to magnify an image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images.google.com/url?source=imgres&amp;ct=img&amp;q=http://www.indepthinfo.com/telescopes/images/refracting-telescope.jpg&amp;usg=AFQjCNHlR7YjqkXN8M1ajWwKYfTNY_IV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0"/>
            <a:ext cx="4686300" cy="3124200"/>
          </a:xfrm>
          <a:prstGeom prst="rect">
            <a:avLst/>
          </a:prstGeo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1" y="3190875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charset="0"/>
              <a:buChar char="–"/>
              <a:defRPr/>
            </a:pPr>
            <a:r>
              <a:rPr lang="en-US" sz="2000" b="0" dirty="0">
                <a:solidFill>
                  <a:schemeClr val="tx1"/>
                </a:solidFill>
              </a:rPr>
              <a:t>Reflectors make up the majority of telescopes that are in use today.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charset="0"/>
              <a:buChar char="–"/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Most major observatories are located in remote, high elevation locations in order to minimize light and atmospheric interference.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483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Tools of Astronomy</vt:lpstr>
      <vt:lpstr>Electromagnetic Radiation (EMR)</vt:lpstr>
      <vt:lpstr>Radiation</vt:lpstr>
      <vt:lpstr>Wave basics</vt:lpstr>
      <vt:lpstr>Propagation of Light</vt:lpstr>
      <vt:lpstr>Refraction vs. Reflection</vt:lpstr>
      <vt:lpstr>Telescopes</vt:lpstr>
      <vt:lpstr>PowerPoint Presentation</vt:lpstr>
      <vt:lpstr>Telescopes: Refractors</vt:lpstr>
      <vt:lpstr>Telescopes: Reflectors</vt:lpstr>
      <vt:lpstr>Telescopes</vt:lpstr>
      <vt:lpstr>PowerPoint Presentation</vt:lpstr>
      <vt:lpstr>Radio Telescopes</vt:lpstr>
      <vt:lpstr>Hubble Space Telescope</vt:lpstr>
      <vt:lpstr>Chandra X-Ray Observatory</vt:lpstr>
      <vt:lpstr>James Webb Telescope</vt:lpstr>
    </vt:vector>
  </TitlesOfParts>
  <Company>Amity Regional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Tools of Astronomy</dc:title>
  <dc:creator>Amity</dc:creator>
  <cp:lastModifiedBy>Ali Beres-Nork</cp:lastModifiedBy>
  <cp:revision>27</cp:revision>
  <dcterms:created xsi:type="dcterms:W3CDTF">2009-02-25T17:56:02Z</dcterms:created>
  <dcterms:modified xsi:type="dcterms:W3CDTF">2016-03-02T03:20:38Z</dcterms:modified>
</cp:coreProperties>
</file>